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6" r:id="rId20"/>
    <p:sldId id="277" r:id="rId21"/>
    <p:sldId id="281" r:id="rId22"/>
    <p:sldId id="273" r:id="rId23"/>
    <p:sldId id="274" r:id="rId24"/>
    <p:sldId id="285" r:id="rId25"/>
    <p:sldId id="282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>
        <p:scale>
          <a:sx n="108" d="100"/>
          <a:sy n="108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RDD1: Sharp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F83A-3169-DC30-9779-9A2346CA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Binned scatterplots summarize the data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FB4B43-223C-AFD2-58A4-3266322DB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6647"/>
            <a:ext cx="5181600" cy="278946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74188F-283B-C1A6-FFF3-0F0F885EA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6647"/>
            <a:ext cx="5181600" cy="27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9B56-4FF6-A9BD-6651-D40F4FB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Binned scatterplots hide the data distribution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D3DEE7-0063-047E-E74E-C457FFAEE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827" y="1143000"/>
            <a:ext cx="851634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311C-980A-7F85-68BA-5CC75B87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is similar to 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E0C8-7035-13B8-A7F5-B881EF31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stages, reduced forms, and LATEs</a:t>
            </a:r>
          </a:p>
        </p:txBody>
      </p:sp>
    </p:spTree>
    <p:extLst>
      <p:ext uri="{BB962C8B-B14F-4D97-AF65-F5344CB8AC3E}">
        <p14:creationId xmlns:p14="http://schemas.microsoft.com/office/powerpoint/2010/main" val="1777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AD00-9EC0-073B-0496-0BAAC29C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example: Hoekstra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EB46-CF17-EEBE-0523-9E8FAC3D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Hoekstra (2009) “The Effect of Attending the Flagship State University on Earnings: A Discontinuity-Based Approach”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institutional knowledge:</a:t>
            </a:r>
          </a:p>
          <a:p>
            <a:r>
              <a:rPr lang="en-US" dirty="0"/>
              <a:t>Universities use </a:t>
            </a:r>
            <a:r>
              <a:rPr lang="en-US" b="1" dirty="0">
                <a:solidFill>
                  <a:srgbClr val="E84A27"/>
                </a:solidFill>
              </a:rPr>
              <a:t>standardized test score cutoffs</a:t>
            </a:r>
            <a:r>
              <a:rPr lang="en-US" dirty="0"/>
              <a:t> to determine </a:t>
            </a:r>
            <a:r>
              <a:rPr lang="en-US" b="1" dirty="0">
                <a:solidFill>
                  <a:srgbClr val="E84A27"/>
                </a:solidFill>
              </a:rPr>
              <a:t>admission decisions</a:t>
            </a:r>
          </a:p>
          <a:p>
            <a:r>
              <a:rPr lang="en-US" dirty="0"/>
              <a:t>Specific threshold </a:t>
            </a:r>
            <a:r>
              <a:rPr lang="en-US" b="1" dirty="0">
                <a:solidFill>
                  <a:srgbClr val="E84A27"/>
                </a:solidFill>
              </a:rPr>
              <a:t>values are </a:t>
            </a:r>
            <a:r>
              <a:rPr lang="en-US" dirty="0"/>
              <a:t>somewhat </a:t>
            </a:r>
            <a:r>
              <a:rPr lang="en-US" b="1" dirty="0">
                <a:solidFill>
                  <a:srgbClr val="E84A27"/>
                </a:solidFill>
              </a:rPr>
              <a:t>arbitrary</a:t>
            </a:r>
          </a:p>
          <a:p>
            <a:r>
              <a:rPr lang="en-US" dirty="0"/>
              <a:t>Appy RDD to determine the paper’s title</a:t>
            </a:r>
          </a:p>
        </p:txBody>
      </p:sp>
    </p:spTree>
    <p:extLst>
      <p:ext uri="{BB962C8B-B14F-4D97-AF65-F5344CB8AC3E}">
        <p14:creationId xmlns:p14="http://schemas.microsoft.com/office/powerpoint/2010/main" val="38526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AD2AE6-6588-BDDA-69D5-72F3C5DC2F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First-stage: does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predict treatment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AD2AE6-6588-BDDA-69D5-72F3C5DC2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r="-1681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B15EF-D37F-6C26-3425-148B469F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564" y="1143000"/>
            <a:ext cx="6306871" cy="4584700"/>
          </a:xfrm>
        </p:spPr>
      </p:pic>
    </p:spTree>
    <p:extLst>
      <p:ext uri="{BB962C8B-B14F-4D97-AF65-F5344CB8AC3E}">
        <p14:creationId xmlns:p14="http://schemas.microsoft.com/office/powerpoint/2010/main" val="38284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778D2-42AF-0485-2CC4-597B026B00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Reduced form: is outcome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discontinuous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778D2-42AF-0485-2CC4-597B026B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424C6-1A12-E4FF-8EE8-4E24807B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4480" y="1136650"/>
            <a:ext cx="6163039" cy="4584700"/>
          </a:xfrm>
        </p:spPr>
      </p:pic>
    </p:spTree>
    <p:extLst>
      <p:ext uri="{BB962C8B-B14F-4D97-AF65-F5344CB8AC3E}">
        <p14:creationId xmlns:p14="http://schemas.microsoft.com/office/powerpoint/2010/main" val="109892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BE06-7B42-339E-0998-2D55262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estimates the LATE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6D3FA-1D15-E790-B976-9EF17D2D8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discontinuity is the average treatment effect!</a:t>
            </a:r>
          </a:p>
          <a:p>
            <a:r>
              <a:rPr lang="en-US" dirty="0"/>
              <a:t>For those “local to” the cutoff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Specifically, the discontinuity is a </a:t>
            </a:r>
            <a:r>
              <a:rPr lang="en-US" b="1" dirty="0">
                <a:solidFill>
                  <a:srgbClr val="E84A27"/>
                </a:solidFill>
              </a:rPr>
              <a:t>local</a:t>
            </a:r>
            <a:r>
              <a:rPr lang="en-US" dirty="0"/>
              <a:t> average treatment effect</a:t>
            </a:r>
          </a:p>
          <a:p>
            <a:r>
              <a:rPr lang="en-US" dirty="0"/>
              <a:t>Does not apply to tail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3D05D-22FC-5C81-40A9-AB31FC1C05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4079"/>
            <a:ext cx="5181600" cy="3854604"/>
          </a:xfrm>
        </p:spPr>
      </p:pic>
    </p:spTree>
    <p:extLst>
      <p:ext uri="{BB962C8B-B14F-4D97-AF65-F5344CB8AC3E}">
        <p14:creationId xmlns:p14="http://schemas.microsoft.com/office/powerpoint/2010/main" val="39765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45E2-10C4-C814-18E1-4D70065C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Sharp RDDs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FE-E432-167A-47BA-D847F5F90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thresholds into regression formula</a:t>
            </a:r>
          </a:p>
        </p:txBody>
      </p:sp>
    </p:spTree>
    <p:extLst>
      <p:ext uri="{BB962C8B-B14F-4D97-AF65-F5344CB8AC3E}">
        <p14:creationId xmlns:p14="http://schemas.microsoft.com/office/powerpoint/2010/main" val="50955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066E-1385-3094-4FC4-7F147103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D69EC-F5AA-48D1-921D-3608683BD2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Continuity assumption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“Continuous potential outcomes”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Treated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right, observed</a:t>
                </a:r>
              </a:p>
              <a:p>
                <a:r>
                  <a:rPr lang="en-US" dirty="0"/>
                  <a:t>Untreated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left, unobserved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Note: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i="1" dirty="0"/>
                  <a:t> are not plotted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D69EC-F5AA-48D1-921D-3608683BD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7AFB6-927F-6EB7-B251-BB8EB8B8C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08941"/>
            <a:ext cx="5181600" cy="3644880"/>
          </a:xfrm>
        </p:spPr>
      </p:pic>
    </p:spTree>
    <p:extLst>
      <p:ext uri="{BB962C8B-B14F-4D97-AF65-F5344CB8AC3E}">
        <p14:creationId xmlns:p14="http://schemas.microsoft.com/office/powerpoint/2010/main" val="22785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F1A884-13AC-6AA2-EB9C-B715CD84B6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Counterfactual is absence of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 decision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F1A884-13AC-6AA2-EB9C-B715CD84B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Some simulated data:</a:t>
                </a:r>
              </a:p>
              <a:p>
                <a:r>
                  <a:rPr lang="en-US" dirty="0"/>
                  <a:t>Left hand side data are potential outcomes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RHS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 </a:t>
                </a:r>
                <a:r>
                  <a:rPr lang="en-US" b="1" dirty="0">
                    <a:solidFill>
                      <a:srgbClr val="E84A27"/>
                    </a:solidFill>
                  </a:rPr>
                  <a:t>true</a:t>
                </a:r>
                <a:r>
                  <a:rPr lang="en-US" b="0" dirty="0"/>
                  <a:t> line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right of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counterfactual</a:t>
                </a:r>
              </a:p>
              <a:p>
                <a:r>
                  <a:rPr lang="en-US" dirty="0"/>
                  <a:t>Vice versa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line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Unobservable!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8A197-0E50-FF98-E893-F425FD75B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42141"/>
            <a:ext cx="5181600" cy="3578480"/>
          </a:xfrm>
        </p:spPr>
      </p:pic>
    </p:spTree>
    <p:extLst>
      <p:ext uri="{BB962C8B-B14F-4D97-AF65-F5344CB8AC3E}">
        <p14:creationId xmlns:p14="http://schemas.microsoft.com/office/powerpoint/2010/main" val="9478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226F-E9AE-1C30-BE78-ED3E9C7B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564E-DDCD-F211-1621-9E2F6B27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 Read Ch 6.2.7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r>
              <a:rPr lang="en-US" dirty="0"/>
              <a:t>Regression discontinuity design intuition</a:t>
            </a:r>
          </a:p>
          <a:p>
            <a:r>
              <a:rPr lang="en-US" dirty="0"/>
              <a:t>Binned scatter plots</a:t>
            </a:r>
          </a:p>
          <a:p>
            <a:r>
              <a:rPr lang="en-US" dirty="0"/>
              <a:t>RDD has IV intuition</a:t>
            </a:r>
          </a:p>
          <a:p>
            <a:r>
              <a:rPr lang="en-US" dirty="0"/>
              <a:t>Estimating Sharp RDD</a:t>
            </a:r>
          </a:p>
          <a:p>
            <a:r>
              <a:rPr lang="en-US" dirty="0"/>
              <a:t>RDD Identification Challenges</a:t>
            </a:r>
          </a:p>
          <a:p>
            <a:r>
              <a:rPr lang="en-US" dirty="0"/>
              <a:t>Replicate Lindo et al. (2010) Academic probation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98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A884-13AC-6AA2-EB9C-B715CD84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is fundamentally an extrapolation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Causal identification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line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line to be continuous at cutoff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Otherwise, control group can be treated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would become </a:t>
                </a:r>
                <a:r>
                  <a:rPr lang="en-US" b="1" dirty="0">
                    <a:solidFill>
                      <a:srgbClr val="E84A27"/>
                    </a:solidFill>
                  </a:rPr>
                  <a:t>endogenous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</a:t>
                </a:r>
                <a:r>
                  <a:rPr lang="en-US" u="sng" dirty="0"/>
                  <a:t>continuity assumption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8A197-0E50-FF98-E893-F425FD75B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42141"/>
            <a:ext cx="5181600" cy="3578480"/>
          </a:xfrm>
        </p:spPr>
      </p:pic>
    </p:spTree>
    <p:extLst>
      <p:ext uri="{BB962C8B-B14F-4D97-AF65-F5344CB8AC3E}">
        <p14:creationId xmlns:p14="http://schemas.microsoft.com/office/powerpoint/2010/main" val="65885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786372-515A-910F-DAB3-B4BBBC0953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RDD is </a:t>
                </a:r>
                <a:r>
                  <a:rPr lang="en-US" u="sng" dirty="0"/>
                  <a:t>only</a:t>
                </a:r>
                <a:r>
                  <a:rPr lang="en-US" dirty="0"/>
                  <a:t> causal around the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786372-515A-910F-DAB3-B4BBBC095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468F1-FFCC-86B4-930F-A310DFCC40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Causal identification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directly from the continuity </a:t>
                </a:r>
                <a:r>
                  <a:rPr lang="en-US" dirty="0" err="1"/>
                  <a:t>asm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Specifically:</a:t>
                </a:r>
              </a:p>
              <a:p>
                <a:r>
                  <a:rPr lang="en-US" dirty="0"/>
                  <a:t>Running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induces people </a:t>
                </a:r>
                <a:r>
                  <a:rPr lang="en-US" b="1" dirty="0">
                    <a:solidFill>
                      <a:srgbClr val="E84A27"/>
                    </a:solidFill>
                  </a:rPr>
                  <a:t>at cutoff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Analogous to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inducing </a:t>
                </a:r>
                <a:r>
                  <a:rPr lang="en-US" b="1" i="1" dirty="0"/>
                  <a:t>some</a:t>
                </a:r>
                <a:r>
                  <a:rPr lang="en-US" dirty="0"/>
                  <a:t> people into treatment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local</a:t>
                </a:r>
                <a:r>
                  <a:rPr lang="en-US" dirty="0"/>
                  <a:t> 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468F1-FFCC-86B4-930F-A310DFCC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94DF5-41B3-F9A7-7F7D-160F6C43F4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55841"/>
            <a:ext cx="5181600" cy="3551081"/>
          </a:xfrm>
        </p:spPr>
      </p:pic>
    </p:spTree>
    <p:extLst>
      <p:ext uri="{BB962C8B-B14F-4D97-AF65-F5344CB8AC3E}">
        <p14:creationId xmlns:p14="http://schemas.microsoft.com/office/powerpoint/2010/main" val="41979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E22-9137-E5BB-3D39-85FA66A0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outcomes produces RDD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0EA6-C3AD-DD4C-6B10-CA88EC824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3000"/>
                <a:ext cx="10640627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Treatment 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determined by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of running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Potential outcomes: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Recall the switching equation: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potential outcomes and add statistical noise yields regression: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0EA6-C3AD-DD4C-6B10-CA88EC824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3000"/>
                <a:ext cx="10640627" cy="4585447"/>
              </a:xfrm>
              <a:blipFill>
                <a:blip r:embed="rId2"/>
                <a:stretch>
                  <a:fillRect l="-1145" t="-2261" b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2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AA3-CF0D-3A8A-555B-8B9F67E5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with real-world data may be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65395-8B10-BE66-333A-C628282DE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might not have a linear relationship in reality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produces a specific untreated intercept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specific treated intercept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get different intercept </a:t>
                </a:r>
                <a:r>
                  <a:rPr lang="en-US" b="1" dirty="0"/>
                  <a:t>and</a:t>
                </a:r>
                <a:r>
                  <a:rPr lang="en-US" dirty="0"/>
                  <a:t> slope term: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Untreated slope: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Treated slope: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65395-8B10-BE66-333A-C628282DE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7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5D63-7921-2BCA-048D-730E7F1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Non-linear data generating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6E8E6-D75F-EE10-28F0-5DB068446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263" y="1143000"/>
            <a:ext cx="7263474" cy="4584700"/>
          </a:xfrm>
        </p:spPr>
      </p:pic>
    </p:spTree>
    <p:extLst>
      <p:ext uri="{BB962C8B-B14F-4D97-AF65-F5344CB8AC3E}">
        <p14:creationId xmlns:p14="http://schemas.microsoft.com/office/powerpoint/2010/main" val="135854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B50F-A64F-39C2-49D8-7C59F58C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with non-linear relationships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DBA439-7864-3DDB-8679-8D93F745D5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86142"/>
            <a:ext cx="5181600" cy="154285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921069A-876A-BFA4-DD1B-EF5EF3EC72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584900"/>
            <a:ext cx="5181600" cy="36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DDCBD8-3CDB-2A0B-0981-95EC27D7BF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Consider adding a quadratic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DDCBD8-3CDB-2A0B-0981-95EC27D7B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0202" b="-5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E498AE-5AC2-DB12-DCC8-9F4991046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05737"/>
            <a:ext cx="5181600" cy="1223263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469D29F-CA82-30FF-5049-CC70A5D7E8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588333"/>
            <a:ext cx="5181600" cy="3686097"/>
          </a:xfrm>
        </p:spPr>
      </p:pic>
    </p:spTree>
    <p:extLst>
      <p:ext uri="{BB962C8B-B14F-4D97-AF65-F5344CB8AC3E}">
        <p14:creationId xmlns:p14="http://schemas.microsoft.com/office/powerpoint/2010/main" val="426633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5E3E-F1D2-0A65-B0DE-EC710452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A67AE4-7B4D-BBCB-92BE-D0CCFAD6DF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 be adjusted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A67AE4-7B4D-BBCB-92BE-D0CCFAD6D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57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D768-E7AD-83BA-C7D3-AE0F71E3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for identification violations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0128D-7A85-4C9E-926D-C7FB75DB4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Identification requires smooth potential outcome function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Violations to watch out for: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People manipulating their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be treated: “</a:t>
                </a:r>
                <a:r>
                  <a:rPr lang="en-US" b="1" dirty="0">
                    <a:solidFill>
                      <a:srgbClr val="E84A27"/>
                    </a:solidFill>
                  </a:rPr>
                  <a:t>bunching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Retaking exams, self-reported incomes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solidFill>
                      <a:srgbClr val="E84A27"/>
                    </a:solidFill>
                  </a:rPr>
                  <a:t>Other confounders </a:t>
                </a:r>
                <a:r>
                  <a:rPr lang="en-US" dirty="0"/>
                  <a:t>cause changes to potential outcomes</a:t>
                </a:r>
                <a:r>
                  <a:rPr lang="en-US" b="1" dirty="0">
                    <a:solidFill>
                      <a:srgbClr val="E84A27"/>
                    </a:solidFill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18-year-olds face harsher crime punishments</a:t>
                </a:r>
              </a:p>
              <a:p>
                <a:pPr lvl="1"/>
                <a:r>
                  <a:rPr lang="en-US" dirty="0"/>
                  <a:t>Turning 18 also correlated graduating high school (reduces likelihood of criminal activity, therefore punishments)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solidFill>
                      <a:srgbClr val="E84A27"/>
                    </a:solidFill>
                  </a:rPr>
                  <a:t>Heaping</a:t>
                </a:r>
                <a:r>
                  <a:rPr lang="en-US" dirty="0"/>
                  <a:t> of running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 worked for </a:t>
                </a:r>
                <a:r>
                  <a:rPr lang="en-US" b="1" dirty="0"/>
                  <a:t>three and a half hours </a:t>
                </a:r>
                <a:r>
                  <a:rPr lang="en-US" dirty="0"/>
                  <a:t>versus 3.482634… hours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0128D-7A85-4C9E-926D-C7FB75DB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09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B1E8-FBE0-2012-7BD9-3A43FED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(1) Check data for bunching (D)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8C17F-EAC8-EF5D-F530-C2022424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8431"/>
            <a:ext cx="10515600" cy="3473838"/>
          </a:xfrm>
        </p:spPr>
      </p:pic>
    </p:spTree>
    <p:extLst>
      <p:ext uri="{BB962C8B-B14F-4D97-AF65-F5344CB8AC3E}">
        <p14:creationId xmlns:p14="http://schemas.microsoft.com/office/powerpoint/2010/main" val="16231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37E5-74A2-F343-C435-FDFA0B60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CD7B1-E7B1-0386-FB11-ECC37537D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Thresholds decisions</a:t>
            </a:r>
          </a:p>
        </p:txBody>
      </p:sp>
    </p:spTree>
    <p:extLst>
      <p:ext uri="{BB962C8B-B14F-4D97-AF65-F5344CB8AC3E}">
        <p14:creationId xmlns:p14="http://schemas.microsoft.com/office/powerpoint/2010/main" val="427483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BE-DD0F-DA71-39AB-C3FEA042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Bunching with Earned Income Tax Credit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13C94-138B-7130-5CF6-18225A93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614" y="1143000"/>
            <a:ext cx="6514771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B0026-B544-88CF-6272-7908C601D31E}"/>
              </a:ext>
            </a:extLst>
          </p:cNvPr>
          <p:cNvSpPr txBox="1"/>
          <p:nvPr/>
        </p:nvSpPr>
        <p:spPr>
          <a:xfrm>
            <a:off x="1269507" y="6010183"/>
            <a:ext cx="520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Mortenson and Whitten (2020)</a:t>
            </a:r>
          </a:p>
          <a:p>
            <a:r>
              <a:rPr lang="en-US" dirty="0">
                <a:solidFill>
                  <a:schemeClr val="bg1"/>
                </a:solidFill>
              </a:rPr>
              <a:t>Bunching to maximize tax credits</a:t>
            </a:r>
          </a:p>
        </p:txBody>
      </p:sp>
    </p:spTree>
    <p:extLst>
      <p:ext uri="{BB962C8B-B14F-4D97-AF65-F5344CB8AC3E}">
        <p14:creationId xmlns:p14="http://schemas.microsoft.com/office/powerpoint/2010/main" val="334885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0EE6-69C8-E5C5-F9DD-76238E1F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(2) Check for balance of covariates and placebos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AE2AA-4DCB-AFDF-64E9-1945E39B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242" y="1143000"/>
            <a:ext cx="6521515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D9664-F1AE-CF46-191C-8C10A9F05FE9}"/>
              </a:ext>
            </a:extLst>
          </p:cNvPr>
          <p:cNvSpPr txBox="1"/>
          <p:nvPr/>
        </p:nvSpPr>
        <p:spPr>
          <a:xfrm>
            <a:off x="1269506" y="6010183"/>
            <a:ext cx="605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Lee, Moretti, and Butler (2004)</a:t>
            </a:r>
          </a:p>
          <a:p>
            <a:r>
              <a:rPr lang="en-US" dirty="0">
                <a:solidFill>
                  <a:schemeClr val="bg1"/>
                </a:solidFill>
              </a:rPr>
              <a:t>Effect of winning a close election on winning </a:t>
            </a:r>
            <a:r>
              <a:rPr lang="en-US" i="1" dirty="0">
                <a:solidFill>
                  <a:schemeClr val="bg1"/>
                </a:solidFill>
              </a:rPr>
              <a:t>next</a:t>
            </a:r>
            <a:r>
              <a:rPr lang="en-US" dirty="0">
                <a:solidFill>
                  <a:schemeClr val="bg1"/>
                </a:solidFill>
              </a:rPr>
              <a:t> elections</a:t>
            </a:r>
          </a:p>
        </p:txBody>
      </p:sp>
    </p:spTree>
    <p:extLst>
      <p:ext uri="{BB962C8B-B14F-4D97-AF65-F5344CB8AC3E}">
        <p14:creationId xmlns:p14="http://schemas.microsoft.com/office/powerpoint/2010/main" val="98941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79EC-6F18-3F0C-4679-3BF08B6A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(3) Plot a histogram of your running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8A652-88A4-96A4-0507-D55650415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77" y="1143000"/>
            <a:ext cx="9410246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65CED-4403-DDB4-C24D-C81DA8D7EEE5}"/>
              </a:ext>
            </a:extLst>
          </p:cNvPr>
          <p:cNvSpPr txBox="1"/>
          <p:nvPr/>
        </p:nvSpPr>
        <p:spPr>
          <a:xfrm>
            <a:off x="1269506" y="6010183"/>
            <a:ext cx="669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Almond et al. (2010)</a:t>
            </a:r>
          </a:p>
          <a:p>
            <a:r>
              <a:rPr lang="en-US" dirty="0">
                <a:solidFill>
                  <a:schemeClr val="bg1"/>
                </a:solidFill>
              </a:rPr>
              <a:t>Effect of increased medical attention for infants below 1500 grams</a:t>
            </a:r>
          </a:p>
        </p:txBody>
      </p:sp>
    </p:spTree>
    <p:extLst>
      <p:ext uri="{BB962C8B-B14F-4D97-AF65-F5344CB8AC3E}">
        <p14:creationId xmlns:p14="http://schemas.microsoft.com/office/powerpoint/2010/main" val="3040588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68E0-7566-C830-153E-D1193C6B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“Ability, Gender, and Performance Standards:</a:t>
            </a:r>
            <a:br>
              <a:rPr lang="en-US" dirty="0"/>
            </a:br>
            <a:r>
              <a:rPr lang="en-US" dirty="0"/>
              <a:t>Evidence from Academic Probation”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25165-EC63-674E-E831-42360ACF3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effects of being put on academic probation?</a:t>
            </a:r>
          </a:p>
        </p:txBody>
      </p:sp>
    </p:spTree>
    <p:extLst>
      <p:ext uri="{BB962C8B-B14F-4D97-AF65-F5344CB8AC3E}">
        <p14:creationId xmlns:p14="http://schemas.microsoft.com/office/powerpoint/2010/main" val="3358894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03F1-3473-984B-19CC-9279B0AA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B536-3BC6-0B07-2CBA-5F43E589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Question</a:t>
            </a:r>
            <a:r>
              <a:rPr lang="en-US" dirty="0"/>
              <a:t>: What effect does academic probation have on students’ academic performance?</a:t>
            </a:r>
          </a:p>
          <a:p>
            <a:pPr marL="0" indent="0">
              <a:buNone/>
            </a:pPr>
            <a:r>
              <a:rPr lang="en-US" u="sng" dirty="0"/>
              <a:t>Setting</a:t>
            </a:r>
            <a:r>
              <a:rPr lang="en-US" dirty="0"/>
              <a:t>:</a:t>
            </a:r>
          </a:p>
          <a:p>
            <a:r>
              <a:rPr lang="en-US" dirty="0"/>
              <a:t>A large Canadian university with 3 campuses</a:t>
            </a:r>
          </a:p>
          <a:p>
            <a:r>
              <a:rPr lang="en-US" dirty="0"/>
              <a:t>Having a GPA </a:t>
            </a:r>
            <a:r>
              <a:rPr lang="en-US" b="1" i="1" dirty="0"/>
              <a:t>below</a:t>
            </a:r>
            <a:r>
              <a:rPr lang="en-US" dirty="0"/>
              <a:t> a cutoff (1.5 and 1.6) triggers academic probation</a:t>
            </a:r>
          </a:p>
          <a:p>
            <a:pPr lvl="1"/>
            <a:r>
              <a:rPr lang="en-US" dirty="0"/>
              <a:t>A letter is sent specifying “… why the student has been placed on probation, how to regain good academic standing, and the consequences of failing to improve.”</a:t>
            </a:r>
          </a:p>
        </p:txBody>
      </p:sp>
    </p:spTree>
    <p:extLst>
      <p:ext uri="{BB962C8B-B14F-4D97-AF65-F5344CB8AC3E}">
        <p14:creationId xmlns:p14="http://schemas.microsoft.com/office/powerpoint/2010/main" val="226788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CE87-AB5B-FFA2-62F6-0BC4B719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Methodology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9871-1F74-D315-CC5E-3E736690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Empirical design: RDD using probation cutoff rule</a:t>
            </a:r>
          </a:p>
          <a:p>
            <a:r>
              <a:rPr lang="en-US" dirty="0"/>
              <a:t>Because GPA is discrete (e.g. 2.32), adjust standard errors with clustering on GPA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Summary of findings (the LATEs):</a:t>
            </a:r>
          </a:p>
          <a:p>
            <a:r>
              <a:rPr lang="en-US" dirty="0"/>
              <a:t>Probation induces some students to leave college</a:t>
            </a:r>
          </a:p>
          <a:p>
            <a:r>
              <a:rPr lang="en-US" dirty="0"/>
              <a:t>Conditional on staying, GPAs improve</a:t>
            </a:r>
          </a:p>
          <a:p>
            <a:r>
              <a:rPr lang="en-US" dirty="0"/>
              <a:t>Students from upper half of HS grade distribution take longer to graduate</a:t>
            </a:r>
          </a:p>
        </p:txBody>
      </p:sp>
    </p:spTree>
    <p:extLst>
      <p:ext uri="{BB962C8B-B14F-4D97-AF65-F5344CB8AC3E}">
        <p14:creationId xmlns:p14="http://schemas.microsoft.com/office/powerpoint/2010/main" val="7328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09B8-D602-ED3B-DA5A-60537B6C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identification is from threshold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E61F2-0F00-409A-2ECC-B8EA909E3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Some decisions are made by thresholds:</a:t>
                </a:r>
              </a:p>
              <a:p>
                <a:r>
                  <a:rPr lang="en-US" dirty="0"/>
                  <a:t>Blood-alcohol content of 0.08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DWI</a:t>
                </a:r>
              </a:p>
              <a:p>
                <a:r>
                  <a:rPr lang="en-US" dirty="0"/>
                  <a:t>SAT/ACT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admitted to university</a:t>
                </a:r>
              </a:p>
              <a:p>
                <a:r>
                  <a:rPr lang="en-US" dirty="0"/>
                  <a:t>Age 21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can be served alcohol</a:t>
                </a:r>
              </a:p>
              <a:p>
                <a:r>
                  <a:rPr lang="en-US" dirty="0"/>
                  <a:t>Age 65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Eligible for Medicare</a:t>
                </a:r>
              </a:p>
              <a:p>
                <a:r>
                  <a:rPr lang="en-US" dirty="0"/>
                  <a:t>Income &lt; ~$15,000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Eligible for Earned Income Tax Credit</a:t>
                </a:r>
              </a:p>
              <a:p>
                <a:r>
                  <a:rPr lang="en-US" dirty="0"/>
                  <a:t>50% vote share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win an election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Crossing a threshold determines treatment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E61F2-0F00-409A-2ECC-B8EA909E3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5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8B8F-1222-36E8-22A2-9AAD8552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Threshold identification resolves selection bias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A190F-3BA3-E0A2-BBBB-9D04E29C22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451"/>
            <a:ext cx="5181600" cy="21358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Figure (A)</a:t>
                </a:r>
              </a:p>
              <a:p>
                <a:r>
                  <a:rPr lang="en-US" b="0" dirty="0"/>
                  <a:t>The </a:t>
                </a:r>
                <a:r>
                  <a:rPr lang="en-US" b="1" dirty="0">
                    <a:solidFill>
                      <a:srgbClr val="E84A27"/>
                    </a:solidFill>
                  </a:rPr>
                  <a:t>running variable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determines both treatment status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endogenous (e.g. a choice)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Figure (B)</a:t>
                </a:r>
              </a:p>
              <a:p>
                <a:r>
                  <a:rPr lang="en-US" dirty="0"/>
                  <a:t>At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people are forced into treatment</a:t>
                </a:r>
              </a:p>
              <a:p>
                <a:r>
                  <a:rPr lang="en-US" dirty="0"/>
                  <a:t>“The choice is removed”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6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8B8F-1222-36E8-22A2-9AAD8552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1102266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Identification requires continuous potential outcomes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A190F-3BA3-E0A2-BBBB-9D04E29C22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451"/>
            <a:ext cx="5181600" cy="21358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Continuity assumption</a:t>
                </a:r>
              </a:p>
              <a:p>
                <a:r>
                  <a:rPr lang="en-US" dirty="0"/>
                  <a:t>The cutoff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cannot be endogenous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must be “as good as randomly assigned”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other words:</a:t>
                </a:r>
              </a:p>
              <a:p>
                <a:r>
                  <a:rPr lang="en-US" dirty="0"/>
                  <a:t>Potential outcomes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must be 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6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A715-8619-E38E-9F3A-E1C71C89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Binned Scatter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026007-C369-F81B-9651-9BD12BC58C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Plotting the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 for bins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026007-C369-F81B-9651-9BD12BC58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125B-3E8D-7417-7B9C-A2082C27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0"/>
            <a:ext cx="10709635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Large data scatterplots show where the data are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25A84-F79E-7305-CFF8-1CEF6F9CF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827" y="1143000"/>
            <a:ext cx="851634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961D-DDD9-02B3-4F22-22C94771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data scatterplots “hide” the data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4C169A-333D-126E-53A6-538FFDB2FB9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each “slice”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what is the average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Hard to tell from the figure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Solution: binned scatterplot</a:t>
                </a:r>
              </a:p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variable into equal sized bins </a:t>
                </a:r>
              </a:p>
              <a:p>
                <a:pPr lvl="1"/>
                <a:r>
                  <a:rPr lang="en-US" dirty="0"/>
                  <a:t>(9, 9.5], (9.5, 10], (10, 10.5], …</a:t>
                </a:r>
              </a:p>
              <a:p>
                <a:r>
                  <a:rPr lang="en-US" dirty="0"/>
                  <a:t>Plot the average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each bin versus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bin midpoint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4C169A-333D-126E-53A6-538FFDB2FB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r="-3412" b="-3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954214-2A61-B75D-032B-1A4B18250A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36647"/>
            <a:ext cx="5181600" cy="27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941</TotalTime>
  <Words>1131</Words>
  <Application>Microsoft Office PowerPoint</Application>
  <PresentationFormat>Widescreen</PresentationFormat>
  <Paragraphs>161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RDD1: Sharp</vt:lpstr>
      <vt:lpstr>Overview</vt:lpstr>
      <vt:lpstr>RDD Intuition</vt:lpstr>
      <vt:lpstr>RDD identification is from threshold decisions</vt:lpstr>
      <vt:lpstr>Threshold identification resolves selection bias</vt:lpstr>
      <vt:lpstr>Identification requires continuous potential outcomes</vt:lpstr>
      <vt:lpstr>Binned Scatter Plots</vt:lpstr>
      <vt:lpstr>Large data scatterplots show where the data are not</vt:lpstr>
      <vt:lpstr>Large data scatterplots “hide” the data distribution</vt:lpstr>
      <vt:lpstr>Binned scatterplots summarize the data</vt:lpstr>
      <vt:lpstr>Binned scatterplots hide the data distribution </vt:lpstr>
      <vt:lpstr>RDD is similar to IV</vt:lpstr>
      <vt:lpstr>An example: Hoekstra (2009)</vt:lpstr>
      <vt:lpstr>First-stage: does threshold c_0 predict treatment D?</vt:lpstr>
      <vt:lpstr>Reduced form: is outcome Y discontinuous at c_0?</vt:lpstr>
      <vt:lpstr>RDD estimates the LATE</vt:lpstr>
      <vt:lpstr>Estimating Sharp RDDs</vt:lpstr>
      <vt:lpstr>PowerPoint Presentation</vt:lpstr>
      <vt:lpstr>Counterfactual is absence of cutoff c_o decision</vt:lpstr>
      <vt:lpstr>RDD is fundamentally an extrapolation problem</vt:lpstr>
      <vt:lpstr>RDD is only causal around the cutoff c_0</vt:lpstr>
      <vt:lpstr>Potential outcomes produces RDD regression</vt:lpstr>
      <vt:lpstr>RDD with real-world data may be non-linear</vt:lpstr>
      <vt:lpstr>Non-linear data generating process</vt:lpstr>
      <vt:lpstr>Be careful with non-linear relationships</vt:lpstr>
      <vt:lpstr>Consider adding a quadratic term (X_i^2 )</vt:lpstr>
      <vt:lpstr>Identification Challenges</vt:lpstr>
      <vt:lpstr>Considerations for identification violations</vt:lpstr>
      <vt:lpstr>(1) Check data for bunching (D)</vt:lpstr>
      <vt:lpstr>Bunching with Earned Income Tax Credit</vt:lpstr>
      <vt:lpstr>(2) Check for balance of covariates and placebos</vt:lpstr>
      <vt:lpstr>(3) Plot a histogram of your running variable</vt:lpstr>
      <vt:lpstr>Lindo et al. (2010) “Ability, Gender, and Performance Standards: Evidence from Academic Probation”</vt:lpstr>
      <vt:lpstr>Lindo et al. (2010) Overview</vt:lpstr>
      <vt:lpstr>Lindo et al. (2010) Methodology &amp;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RDD1: Sharp</dc:title>
  <dc:creator>Oolman, Julian Wade</dc:creator>
  <cp:lastModifiedBy>Oolman, Julian Wade</cp:lastModifiedBy>
  <cp:revision>3</cp:revision>
  <dcterms:created xsi:type="dcterms:W3CDTF">2022-10-24T21:25:48Z</dcterms:created>
  <dcterms:modified xsi:type="dcterms:W3CDTF">2022-10-26T00:09:42Z</dcterms:modified>
</cp:coreProperties>
</file>